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071678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96E9-1671-48EC-B0BA-A126A50DF956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9E085-E7B2-4529-B0AE-7707E0813D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96E9-1671-48EC-B0BA-A126A50DF956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9E085-E7B2-4529-B0AE-7707E0813D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96E9-1671-48EC-B0BA-A126A50DF956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9E085-E7B2-4529-B0AE-7707E0813D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96E9-1671-48EC-B0BA-A126A50DF956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9E085-E7B2-4529-B0AE-7707E0813D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96E9-1671-48EC-B0BA-A126A50DF956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9E085-E7B2-4529-B0AE-7707E0813D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96E9-1671-48EC-B0BA-A126A50DF956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9E085-E7B2-4529-B0AE-7707E0813D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96E9-1671-48EC-B0BA-A126A50DF956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9E085-E7B2-4529-B0AE-7707E0813D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96E9-1671-48EC-B0BA-A126A50DF956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9E085-E7B2-4529-B0AE-7707E0813D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96E9-1671-48EC-B0BA-A126A50DF956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9E085-E7B2-4529-B0AE-7707E0813D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96E9-1671-48EC-B0BA-A126A50DF956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9E085-E7B2-4529-B0AE-7707E0813D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96E9-1671-48EC-B0BA-A126A50DF956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9E085-E7B2-4529-B0AE-7707E0813D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96E9-1671-48EC-B0BA-A126A50DF956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9E085-E7B2-4529-B0AE-7707E0813D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43000" b="-4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F96E9-1671-48EC-B0BA-A126A50DF956}" type="datetimeFigureOut">
              <a:rPr lang="ru-RU" smtClean="0"/>
              <a:pPr/>
              <a:t>20.12.2016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9E085-E7B2-4529-B0AE-7707E0813D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Історія створення електричної лампочки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>
          <a:xfrm>
            <a:off x="457200" y="642918"/>
            <a:ext cx="4043362" cy="548324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Творець</a:t>
            </a:r>
            <a:r>
              <a:rPr lang="ru-RU" dirty="0" smtClean="0"/>
              <a:t> самого популярного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освітлювального</a:t>
            </a:r>
            <a:r>
              <a:rPr lang="ru-RU" dirty="0" smtClean="0"/>
              <a:t> пристрою </a:t>
            </a:r>
            <a:r>
              <a:rPr lang="ru-RU" dirty="0" err="1" smtClean="0"/>
              <a:t>російський</a:t>
            </a:r>
            <a:r>
              <a:rPr lang="ru-RU" dirty="0" smtClean="0"/>
              <a:t> </a:t>
            </a:r>
            <a:r>
              <a:rPr lang="ru-RU" dirty="0" err="1" smtClean="0"/>
              <a:t>інженер</a:t>
            </a:r>
            <a:r>
              <a:rPr lang="ru-RU" dirty="0" smtClean="0"/>
              <a:t>, </a:t>
            </a:r>
            <a:r>
              <a:rPr lang="ru-RU" dirty="0" err="1" smtClean="0"/>
              <a:t>винахідник</a:t>
            </a:r>
            <a:r>
              <a:rPr lang="ru-RU" dirty="0" smtClean="0"/>
              <a:t> </a:t>
            </a:r>
            <a:r>
              <a:rPr lang="ru-RU" dirty="0" err="1" smtClean="0"/>
              <a:t>Олександр</a:t>
            </a:r>
            <a:r>
              <a:rPr lang="ru-RU" dirty="0" smtClean="0"/>
              <a:t> </a:t>
            </a:r>
            <a:r>
              <a:rPr lang="ru-RU" dirty="0" err="1" smtClean="0"/>
              <a:t>Лодигін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запатентував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рівно</a:t>
            </a:r>
            <a:r>
              <a:rPr lang="ru-RU" dirty="0" smtClean="0"/>
              <a:t> 135 </a:t>
            </a:r>
            <a:r>
              <a:rPr lang="ru-RU" dirty="0" err="1" smtClean="0"/>
              <a:t>років</a:t>
            </a:r>
            <a:r>
              <a:rPr lang="ru-RU" dirty="0" smtClean="0"/>
              <a:t> тому. День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 smtClean="0"/>
              <a:t>лампи</a:t>
            </a:r>
            <a:r>
              <a:rPr lang="ru-RU" dirty="0" smtClean="0"/>
              <a:t> </a:t>
            </a:r>
            <a:r>
              <a:rPr lang="ru-RU" dirty="0" err="1" smtClean="0"/>
              <a:t>накалювання</a:t>
            </a:r>
            <a:r>
              <a:rPr lang="ru-RU" dirty="0" smtClean="0"/>
              <a:t> доводиться на 24 </a:t>
            </a:r>
            <a:r>
              <a:rPr lang="ru-RU" dirty="0" err="1" smtClean="0"/>
              <a:t>липня</a:t>
            </a:r>
            <a:r>
              <a:rPr lang="ru-RU" dirty="0" smtClean="0"/>
              <a:t> 1874 року. </a:t>
            </a:r>
            <a:r>
              <a:rPr lang="ru-RU" dirty="0" err="1" smtClean="0"/>
              <a:t>Прилад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скорив</a:t>
            </a:r>
            <a:r>
              <a:rPr lang="ru-RU" dirty="0" smtClean="0"/>
              <a:t> увесь </a:t>
            </a:r>
            <a:r>
              <a:rPr lang="ru-RU" dirty="0" err="1" smtClean="0"/>
              <a:t>світ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сьогоднішнє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неможливо</a:t>
            </a:r>
            <a:r>
              <a:rPr lang="ru-RU" dirty="0" smtClean="0"/>
              <a:t> </a:t>
            </a:r>
            <a:r>
              <a:rPr lang="ru-RU" dirty="0" err="1" smtClean="0"/>
              <a:t>представити</a:t>
            </a:r>
            <a:r>
              <a:rPr lang="ru-RU" dirty="0" smtClean="0"/>
              <a:t> без </a:t>
            </a:r>
            <a:r>
              <a:rPr lang="ru-RU" dirty="0" err="1" smtClean="0"/>
              <a:t>звичайної</a:t>
            </a:r>
            <a:r>
              <a:rPr lang="ru-RU" dirty="0" smtClean="0"/>
              <a:t> лампочки.</a:t>
            </a:r>
          </a:p>
          <a:p>
            <a:endParaRPr lang="ru-RU" dirty="0"/>
          </a:p>
        </p:txBody>
      </p:sp>
      <p:pic>
        <p:nvPicPr>
          <p:cNvPr id="11" name="Содержимое 10" descr="Lodygin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86446" y="1214422"/>
            <a:ext cx="2694000" cy="4457031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28670"/>
            <a:ext cx="3971924" cy="519749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/>
              <a:t>    </a:t>
            </a:r>
            <a:r>
              <a:rPr lang="ru-RU" dirty="0" err="1" smtClean="0"/>
              <a:t>Лодигін</a:t>
            </a:r>
            <a:r>
              <a:rPr lang="ru-RU" dirty="0" smtClean="0"/>
              <a:t> </a:t>
            </a:r>
            <a:r>
              <a:rPr lang="ru-RU" dirty="0" err="1" smtClean="0"/>
              <a:t>народився</a:t>
            </a:r>
            <a:r>
              <a:rPr lang="ru-RU" dirty="0" smtClean="0"/>
              <a:t> 18 </a:t>
            </a:r>
            <a:r>
              <a:rPr lang="ru-RU" dirty="0" err="1" smtClean="0"/>
              <a:t>жовтня</a:t>
            </a:r>
            <a:r>
              <a:rPr lang="ru-RU" dirty="0" smtClean="0"/>
              <a:t> 1847 року в </a:t>
            </a:r>
            <a:r>
              <a:rPr lang="ru-RU" dirty="0" err="1" smtClean="0"/>
              <a:t>селі</a:t>
            </a:r>
            <a:r>
              <a:rPr lang="ru-RU" dirty="0" smtClean="0"/>
              <a:t> </a:t>
            </a:r>
            <a:r>
              <a:rPr lang="ru-RU" dirty="0" err="1" smtClean="0"/>
              <a:t>Стенішино</a:t>
            </a:r>
            <a:r>
              <a:rPr lang="ru-RU" dirty="0" smtClean="0"/>
              <a:t> </a:t>
            </a:r>
            <a:r>
              <a:rPr lang="ru-RU" dirty="0" err="1" smtClean="0"/>
              <a:t>Липецького</a:t>
            </a:r>
            <a:r>
              <a:rPr lang="ru-RU" dirty="0" smtClean="0"/>
              <a:t> </a:t>
            </a:r>
            <a:r>
              <a:rPr lang="ru-RU" dirty="0" err="1" smtClean="0"/>
              <a:t>повіту</a:t>
            </a:r>
            <a:r>
              <a:rPr lang="ru-RU" dirty="0" smtClean="0"/>
              <a:t> </a:t>
            </a:r>
            <a:r>
              <a:rPr lang="ru-RU" dirty="0" err="1" smtClean="0"/>
              <a:t>Тамбовської</a:t>
            </a:r>
            <a:r>
              <a:rPr lang="ru-RU" dirty="0" smtClean="0"/>
              <a:t> </a:t>
            </a:r>
            <a:r>
              <a:rPr lang="ru-RU" dirty="0" err="1" smtClean="0"/>
              <a:t>губернії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походив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стародавнього</a:t>
            </a:r>
            <a:r>
              <a:rPr lang="ru-RU" dirty="0" smtClean="0"/>
              <a:t> </a:t>
            </a:r>
            <a:r>
              <a:rPr lang="ru-RU" dirty="0" err="1" smtClean="0"/>
              <a:t>дворянського</a:t>
            </a:r>
            <a:r>
              <a:rPr lang="ru-RU" dirty="0" smtClean="0"/>
              <a:t> роду </a:t>
            </a:r>
            <a:r>
              <a:rPr lang="ru-RU" dirty="0" err="1" smtClean="0"/>
              <a:t>Андрія</a:t>
            </a:r>
            <a:r>
              <a:rPr lang="ru-RU" dirty="0" smtClean="0"/>
              <a:t> </a:t>
            </a:r>
            <a:r>
              <a:rPr lang="ru-RU" dirty="0" err="1" smtClean="0"/>
              <a:t>Кобили</a:t>
            </a:r>
            <a:r>
              <a:rPr lang="ru-RU" dirty="0" smtClean="0"/>
              <a:t>, у </a:t>
            </a:r>
            <a:r>
              <a:rPr lang="ru-RU" dirty="0" err="1" smtClean="0"/>
              <a:t>спорідненості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Романови</a:t>
            </a:r>
            <a:r>
              <a:rPr lang="ru-RU" dirty="0" smtClean="0"/>
              <a:t>. В 1859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Олександр</a:t>
            </a:r>
            <a:r>
              <a:rPr lang="ru-RU" dirty="0" smtClean="0"/>
              <a:t> </a:t>
            </a:r>
            <a:r>
              <a:rPr lang="ru-RU" dirty="0" err="1" smtClean="0"/>
              <a:t>Лодигін</a:t>
            </a:r>
            <a:r>
              <a:rPr lang="ru-RU" dirty="0" smtClean="0"/>
              <a:t> вступив до </a:t>
            </a:r>
            <a:r>
              <a:rPr lang="ru-RU" dirty="0" err="1" smtClean="0"/>
              <a:t>Тамбовського</a:t>
            </a:r>
            <a:r>
              <a:rPr lang="ru-RU" dirty="0" smtClean="0"/>
              <a:t> </a:t>
            </a:r>
            <a:r>
              <a:rPr lang="ru-RU" dirty="0" err="1" smtClean="0"/>
              <a:t>кадетського</a:t>
            </a:r>
            <a:r>
              <a:rPr lang="ru-RU" dirty="0" smtClean="0"/>
              <a:t> корпусу, </a:t>
            </a:r>
            <a:r>
              <a:rPr lang="ru-RU" dirty="0" err="1" smtClean="0"/>
              <a:t>потім</a:t>
            </a:r>
            <a:r>
              <a:rPr lang="ru-RU" dirty="0" smtClean="0"/>
              <a:t> у </a:t>
            </a:r>
            <a:r>
              <a:rPr lang="ru-RU" dirty="0" err="1" smtClean="0"/>
              <a:t>Московське</a:t>
            </a:r>
            <a:r>
              <a:rPr lang="ru-RU" dirty="0" smtClean="0"/>
              <a:t> </a:t>
            </a:r>
            <a:r>
              <a:rPr lang="ru-RU" dirty="0" err="1" smtClean="0"/>
              <a:t>юнкерське</a:t>
            </a:r>
            <a:r>
              <a:rPr lang="ru-RU" dirty="0" smtClean="0"/>
              <a:t> училище.</a:t>
            </a:r>
            <a:endParaRPr lang="ru-RU" dirty="0"/>
          </a:p>
        </p:txBody>
      </p:sp>
      <p:pic>
        <p:nvPicPr>
          <p:cNvPr id="5" name="Содержимое 4" descr="file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57752" y="2285992"/>
            <a:ext cx="4067175" cy="254473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857232"/>
            <a:ext cx="4043362" cy="526893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    </a:t>
            </a:r>
            <a:r>
              <a:rPr lang="ru-RU" dirty="0" smtClean="0"/>
              <a:t>Одержавши </a:t>
            </a:r>
            <a:r>
              <a:rPr lang="ru-RU" dirty="0" err="1" smtClean="0"/>
              <a:t>освіту</a:t>
            </a:r>
            <a:r>
              <a:rPr lang="ru-RU" dirty="0" smtClean="0"/>
              <a:t> </a:t>
            </a:r>
            <a:r>
              <a:rPr lang="ru-RU" dirty="0" err="1" smtClean="0"/>
              <a:t>військового</a:t>
            </a:r>
            <a:r>
              <a:rPr lang="ru-RU" dirty="0" smtClean="0"/>
              <a:t> </a:t>
            </a:r>
            <a:r>
              <a:rPr lang="ru-RU" dirty="0" err="1" smtClean="0"/>
              <a:t>інженера</a:t>
            </a:r>
            <a:r>
              <a:rPr lang="ru-RU" dirty="0" smtClean="0"/>
              <a:t>, </a:t>
            </a:r>
            <a:r>
              <a:rPr lang="ru-RU" dirty="0" err="1" smtClean="0"/>
              <a:t>Лодигін</a:t>
            </a:r>
            <a:r>
              <a:rPr lang="ru-RU" dirty="0" smtClean="0"/>
              <a:t> </a:t>
            </a:r>
            <a:r>
              <a:rPr lang="ru-RU" dirty="0" err="1" smtClean="0"/>
              <a:t>переїхав</a:t>
            </a:r>
            <a:r>
              <a:rPr lang="ru-RU" dirty="0" smtClean="0"/>
              <a:t> у Петербург </a:t>
            </a:r>
            <a:r>
              <a:rPr lang="ru-RU" dirty="0" err="1" smtClean="0"/>
              <a:t>і</a:t>
            </a:r>
            <a:r>
              <a:rPr lang="ru-RU" dirty="0" smtClean="0"/>
              <a:t> почав </a:t>
            </a:r>
            <a:r>
              <a:rPr lang="ru-RU" dirty="0" err="1" smtClean="0"/>
              <a:t>відвідувати</a:t>
            </a:r>
            <a:r>
              <a:rPr lang="ru-RU" dirty="0" smtClean="0"/>
              <a:t> </a:t>
            </a:r>
            <a:r>
              <a:rPr lang="ru-RU" dirty="0" err="1" smtClean="0"/>
              <a:t>заняття</a:t>
            </a:r>
            <a:r>
              <a:rPr lang="ru-RU" dirty="0" smtClean="0"/>
              <a:t> по </a:t>
            </a:r>
            <a:r>
              <a:rPr lang="ru-RU" dirty="0" err="1" smtClean="0"/>
              <a:t>фізиці</a:t>
            </a:r>
            <a:r>
              <a:rPr lang="ru-RU" dirty="0" smtClean="0"/>
              <a:t>, </a:t>
            </a:r>
            <a:r>
              <a:rPr lang="ru-RU" dirty="0" err="1" smtClean="0"/>
              <a:t>хімії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механіці</a:t>
            </a:r>
            <a:r>
              <a:rPr lang="ru-RU" dirty="0" smtClean="0"/>
              <a:t> в </a:t>
            </a:r>
            <a:r>
              <a:rPr lang="ru-RU" dirty="0" err="1" smtClean="0"/>
              <a:t>Технологічному</a:t>
            </a:r>
            <a:r>
              <a:rPr lang="ru-RU" dirty="0" smtClean="0"/>
              <a:t> </a:t>
            </a:r>
            <a:r>
              <a:rPr lang="ru-RU" dirty="0" err="1" smtClean="0"/>
              <a:t>інституті</a:t>
            </a:r>
            <a:r>
              <a:rPr lang="ru-RU" dirty="0" smtClean="0"/>
              <a:t>. І </a:t>
            </a:r>
            <a:r>
              <a:rPr lang="ru-RU" dirty="0" err="1" smtClean="0"/>
              <a:t>захопився</a:t>
            </a:r>
            <a:r>
              <a:rPr lang="ru-RU" dirty="0" smtClean="0"/>
              <a:t> </a:t>
            </a:r>
            <a:r>
              <a:rPr lang="ru-RU" dirty="0" err="1" smtClean="0"/>
              <a:t>розробкою</a:t>
            </a:r>
            <a:r>
              <a:rPr lang="ru-RU" dirty="0" smtClean="0"/>
              <a:t> </a:t>
            </a:r>
            <a:r>
              <a:rPr lang="ru-RU" dirty="0" err="1" smtClean="0"/>
              <a:t>схеми</a:t>
            </a:r>
            <a:r>
              <a:rPr lang="ru-RU" dirty="0" smtClean="0"/>
              <a:t> </a:t>
            </a:r>
            <a:r>
              <a:rPr lang="ru-RU" dirty="0" err="1" smtClean="0"/>
              <a:t>лампи</a:t>
            </a:r>
            <a:r>
              <a:rPr lang="ru-RU" dirty="0" smtClean="0"/>
              <a:t> </a:t>
            </a:r>
            <a:r>
              <a:rPr lang="ru-RU" dirty="0" err="1" smtClean="0"/>
              <a:t>накалювання</a:t>
            </a:r>
            <a:r>
              <a:rPr lang="ru-RU" dirty="0" smtClean="0"/>
              <a:t>. </a:t>
            </a:r>
            <a:r>
              <a:rPr lang="ru-RU" dirty="0" err="1" smtClean="0"/>
              <a:t>Військову</a:t>
            </a:r>
            <a:r>
              <a:rPr lang="ru-RU" dirty="0" smtClean="0"/>
              <a:t> службу </a:t>
            </a:r>
            <a:r>
              <a:rPr lang="ru-RU" dirty="0" err="1" smtClean="0"/>
              <a:t>Лодигін</a:t>
            </a:r>
            <a:r>
              <a:rPr lang="ru-RU" dirty="0" smtClean="0"/>
              <a:t> завершив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цілком</a:t>
            </a:r>
            <a:r>
              <a:rPr lang="ru-RU" dirty="0" smtClean="0"/>
              <a:t> </a:t>
            </a:r>
            <a:r>
              <a:rPr lang="ru-RU" dirty="0" err="1" smtClean="0"/>
              <a:t>присвятив</a:t>
            </a:r>
            <a:r>
              <a:rPr lang="ru-RU" dirty="0" smtClean="0"/>
              <a:t> себе </a:t>
            </a:r>
            <a:r>
              <a:rPr lang="ru-RU" dirty="0" err="1" smtClean="0"/>
              <a:t>винахідництву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завантаження (1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37301" y="2000240"/>
            <a:ext cx="4302000" cy="292895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42910" y="285728"/>
            <a:ext cx="8072494" cy="207170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Строго </a:t>
            </a:r>
            <a:r>
              <a:rPr lang="ru-RU" dirty="0" err="1" smtClean="0"/>
              <a:t>говорячи</a:t>
            </a:r>
            <a:r>
              <a:rPr lang="ru-RU" dirty="0" smtClean="0"/>
              <a:t>, в </a:t>
            </a:r>
            <a:r>
              <a:rPr lang="ru-RU" dirty="0" err="1" smtClean="0"/>
              <a:t>електричної</a:t>
            </a:r>
            <a:r>
              <a:rPr lang="ru-RU" dirty="0" smtClean="0"/>
              <a:t> лампочки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одного-єдиного</a:t>
            </a:r>
            <a:r>
              <a:rPr lang="ru-RU" dirty="0" smtClean="0"/>
              <a:t> </a:t>
            </a:r>
            <a:r>
              <a:rPr lang="ru-RU" dirty="0" err="1" smtClean="0"/>
              <a:t>творця</a:t>
            </a:r>
            <a:r>
              <a:rPr lang="ru-RU" dirty="0" smtClean="0"/>
              <a:t>. 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появи</a:t>
            </a:r>
            <a:r>
              <a:rPr lang="ru-RU" dirty="0" smtClean="0"/>
              <a:t> </a:t>
            </a:r>
            <a:r>
              <a:rPr lang="ru-RU" dirty="0" err="1" smtClean="0"/>
              <a:t>світної</a:t>
            </a:r>
            <a:r>
              <a:rPr lang="ru-RU" dirty="0" smtClean="0"/>
              <a:t> "</a:t>
            </a:r>
            <a:r>
              <a:rPr lang="ru-RU" dirty="0" err="1" smtClean="0"/>
              <a:t>груші</a:t>
            </a:r>
            <a:r>
              <a:rPr lang="ru-RU" dirty="0" smtClean="0"/>
              <a:t>" </a:t>
            </a:r>
            <a:r>
              <a:rPr lang="ru-RU" dirty="0" err="1" smtClean="0"/>
              <a:t>являє</a:t>
            </a:r>
            <a:r>
              <a:rPr lang="ru-RU" dirty="0" smtClean="0"/>
              <a:t> собою </a:t>
            </a:r>
            <a:r>
              <a:rPr lang="ru-RU" dirty="0" err="1" smtClean="0"/>
              <a:t>цілий</a:t>
            </a:r>
            <a:r>
              <a:rPr lang="ru-RU" dirty="0" smtClean="0"/>
              <a:t> </a:t>
            </a:r>
            <a:r>
              <a:rPr lang="ru-RU" dirty="0" err="1" smtClean="0"/>
              <a:t>ланцюг</a:t>
            </a:r>
            <a:r>
              <a:rPr lang="ru-RU" dirty="0" smtClean="0"/>
              <a:t> </a:t>
            </a:r>
            <a:r>
              <a:rPr lang="ru-RU" dirty="0" err="1" smtClean="0"/>
              <a:t>відкриттів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винаходів</a:t>
            </a:r>
            <a:r>
              <a:rPr lang="ru-RU" dirty="0" smtClean="0"/>
              <a:t>, </a:t>
            </a:r>
            <a:r>
              <a:rPr lang="ru-RU" dirty="0" err="1" smtClean="0"/>
              <a:t>зроблених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людьми в </a:t>
            </a:r>
            <a:r>
              <a:rPr lang="ru-RU" dirty="0" err="1" smtClean="0"/>
              <a:t>різний</a:t>
            </a:r>
            <a:r>
              <a:rPr lang="ru-RU" dirty="0" smtClean="0"/>
              <a:t> час. Але </a:t>
            </a:r>
            <a:r>
              <a:rPr lang="ru-RU" dirty="0" err="1" smtClean="0"/>
              <a:t>сучасна</a:t>
            </a:r>
            <a:r>
              <a:rPr lang="ru-RU" dirty="0" smtClean="0"/>
              <a:t> лампа </a:t>
            </a:r>
            <a:r>
              <a:rPr lang="ru-RU" dirty="0" err="1" smtClean="0"/>
              <a:t>накалювання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втілення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 </a:t>
            </a:r>
            <a:r>
              <a:rPr lang="ru-RU" dirty="0" err="1" smtClean="0"/>
              <a:t>Лодигіна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45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858665" y="3286125"/>
            <a:ext cx="3497857" cy="262572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428604"/>
            <a:ext cx="8472518" cy="342902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     </a:t>
            </a:r>
            <a:r>
              <a:rPr lang="ru-RU" dirty="0" err="1" smtClean="0"/>
              <a:t>Найпершу</a:t>
            </a:r>
            <a:r>
              <a:rPr lang="ru-RU" dirty="0" smtClean="0"/>
              <a:t> лампу </a:t>
            </a:r>
            <a:r>
              <a:rPr lang="ru-RU" dirty="0" err="1" smtClean="0"/>
              <a:t>накалювання</a:t>
            </a:r>
            <a:r>
              <a:rPr lang="ru-RU" dirty="0" smtClean="0"/>
              <a:t> -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платиновою </a:t>
            </a:r>
            <a:r>
              <a:rPr lang="ru-RU" dirty="0" err="1" smtClean="0"/>
              <a:t>спіраллю</a:t>
            </a:r>
            <a:r>
              <a:rPr lang="ru-RU" dirty="0" smtClean="0"/>
              <a:t> - створив в 1809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англієць</a:t>
            </a:r>
            <a:r>
              <a:rPr lang="ru-RU" dirty="0" smtClean="0"/>
              <a:t> </a:t>
            </a:r>
            <a:r>
              <a:rPr lang="ru-RU" dirty="0" err="1" smtClean="0"/>
              <a:t>Деларю</a:t>
            </a:r>
            <a:r>
              <a:rPr lang="ru-RU" dirty="0" smtClean="0"/>
              <a:t>. Нитка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дорогоцінного</a:t>
            </a:r>
            <a:r>
              <a:rPr lang="ru-RU" dirty="0" smtClean="0"/>
              <a:t> </a:t>
            </a:r>
            <a:r>
              <a:rPr lang="ru-RU" dirty="0" err="1" smtClean="0"/>
              <a:t>металу</a:t>
            </a:r>
            <a:r>
              <a:rPr lang="ru-RU" dirty="0" smtClean="0"/>
              <a:t> </a:t>
            </a:r>
            <a:r>
              <a:rPr lang="ru-RU" dirty="0" err="1" smtClean="0"/>
              <a:t>коштувала</a:t>
            </a:r>
            <a:r>
              <a:rPr lang="ru-RU" dirty="0" smtClean="0"/>
              <a:t> </a:t>
            </a:r>
            <a:r>
              <a:rPr lang="ru-RU" dirty="0" err="1" smtClean="0"/>
              <a:t>надзвичайно</a:t>
            </a:r>
            <a:r>
              <a:rPr lang="ru-RU" dirty="0" smtClean="0"/>
              <a:t> дорого,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бельгієць</a:t>
            </a:r>
            <a:r>
              <a:rPr lang="ru-RU" dirty="0" smtClean="0"/>
              <a:t> </a:t>
            </a:r>
            <a:r>
              <a:rPr lang="ru-RU" dirty="0" err="1" smtClean="0"/>
              <a:t>Жобар</a:t>
            </a:r>
            <a:r>
              <a:rPr lang="ru-RU" dirty="0" smtClean="0"/>
              <a:t> </a:t>
            </a:r>
            <a:r>
              <a:rPr lang="ru-RU" dirty="0" err="1" smtClean="0"/>
              <a:t>зробив</a:t>
            </a:r>
            <a:r>
              <a:rPr lang="ru-RU" dirty="0" smtClean="0"/>
              <a:t> в 1838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дешеву</a:t>
            </a:r>
            <a:r>
              <a:rPr lang="ru-RU" dirty="0" smtClean="0"/>
              <a:t> </a:t>
            </a:r>
            <a:r>
              <a:rPr lang="ru-RU" dirty="0" err="1" smtClean="0"/>
              <a:t>вугільну</a:t>
            </a:r>
            <a:r>
              <a:rPr lang="ru-RU" dirty="0" smtClean="0"/>
              <a:t> лампу </a:t>
            </a:r>
            <a:r>
              <a:rPr lang="ru-RU" dirty="0" err="1" smtClean="0"/>
              <a:t>накалювання</a:t>
            </a:r>
            <a:r>
              <a:rPr lang="ru-RU" dirty="0" smtClean="0"/>
              <a:t>. Але </a:t>
            </a:r>
            <a:r>
              <a:rPr lang="ru-RU" dirty="0" err="1" smtClean="0"/>
              <a:t>така</a:t>
            </a:r>
            <a:r>
              <a:rPr lang="ru-RU" dirty="0" smtClean="0"/>
              <a:t> лампа </a:t>
            </a:r>
            <a:r>
              <a:rPr lang="ru-RU" dirty="0" err="1" smtClean="0"/>
              <a:t>світила</a:t>
            </a:r>
            <a:r>
              <a:rPr lang="ru-RU" dirty="0" smtClean="0"/>
              <a:t> </a:t>
            </a:r>
            <a:r>
              <a:rPr lang="ru-RU" dirty="0" err="1" smtClean="0"/>
              <a:t>недовго</a:t>
            </a:r>
            <a:r>
              <a:rPr lang="ru-RU" dirty="0" smtClean="0"/>
              <a:t>: </a:t>
            </a:r>
            <a:r>
              <a:rPr lang="ru-RU" dirty="0" err="1" smtClean="0"/>
              <a:t>вугільний</a:t>
            </a:r>
            <a:r>
              <a:rPr lang="ru-RU" dirty="0" smtClean="0"/>
              <a:t> </a:t>
            </a:r>
            <a:r>
              <a:rPr lang="ru-RU" dirty="0" err="1" smtClean="0"/>
              <a:t>стрижень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руйнувався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атмосферного </a:t>
            </a:r>
            <a:r>
              <a:rPr lang="ru-RU" dirty="0" err="1" smtClean="0"/>
              <a:t>повітря</a:t>
            </a:r>
            <a:r>
              <a:rPr lang="ru-RU" dirty="0" smtClean="0"/>
              <a:t> в </a:t>
            </a:r>
            <a:r>
              <a:rPr lang="ru-RU" dirty="0" err="1" smtClean="0"/>
              <a:t>колбі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   </a:t>
            </a:r>
            <a:r>
              <a:rPr lang="ru-RU" dirty="0" err="1" smtClean="0"/>
              <a:t>Розвиваючи</a:t>
            </a:r>
            <a:r>
              <a:rPr lang="ru-RU" dirty="0" smtClean="0"/>
              <a:t> </a:t>
            </a:r>
            <a:r>
              <a:rPr lang="ru-RU" dirty="0" err="1" smtClean="0"/>
              <a:t>ідею</a:t>
            </a:r>
            <a:r>
              <a:rPr lang="ru-RU" dirty="0" smtClean="0"/>
              <a:t> про </a:t>
            </a:r>
            <a:r>
              <a:rPr lang="ru-RU" dirty="0" err="1" smtClean="0"/>
              <a:t>світимість</a:t>
            </a:r>
            <a:r>
              <a:rPr lang="ru-RU" dirty="0" smtClean="0"/>
              <a:t> </a:t>
            </a:r>
            <a:r>
              <a:rPr lang="ru-RU" dirty="0" err="1" smtClean="0"/>
              <a:t>розпеченого</a:t>
            </a:r>
            <a:r>
              <a:rPr lang="ru-RU" dirty="0" smtClean="0"/>
              <a:t> </a:t>
            </a:r>
            <a:r>
              <a:rPr lang="ru-RU" dirty="0" err="1" smtClean="0"/>
              <a:t>провідника</a:t>
            </a:r>
            <a:r>
              <a:rPr lang="ru-RU" dirty="0" smtClean="0"/>
              <a:t>, </a:t>
            </a:r>
            <a:r>
              <a:rPr lang="ru-RU" dirty="0" err="1" smtClean="0"/>
              <a:t>німець</a:t>
            </a:r>
            <a:r>
              <a:rPr lang="ru-RU" dirty="0" smtClean="0"/>
              <a:t> </a:t>
            </a:r>
            <a:r>
              <a:rPr lang="ru-RU" dirty="0" err="1" smtClean="0"/>
              <a:t>Генріх</a:t>
            </a:r>
            <a:r>
              <a:rPr lang="ru-RU" dirty="0" smtClean="0"/>
              <a:t> </a:t>
            </a:r>
            <a:r>
              <a:rPr lang="ru-RU" dirty="0" err="1" smtClean="0"/>
              <a:t>Гебель</a:t>
            </a:r>
            <a:r>
              <a:rPr lang="ru-RU" dirty="0" smtClean="0"/>
              <a:t> створив в 1854 </a:t>
            </a:r>
            <a:r>
              <a:rPr lang="ru-RU" dirty="0" err="1" smtClean="0"/>
              <a:t>році</a:t>
            </a:r>
            <a:r>
              <a:rPr lang="ru-RU" dirty="0" smtClean="0"/>
              <a:t> першу </a:t>
            </a:r>
            <a:r>
              <a:rPr lang="ru-RU" dirty="0" err="1" smtClean="0"/>
              <a:t>вакуумну</a:t>
            </a:r>
            <a:r>
              <a:rPr lang="ru-RU" dirty="0" smtClean="0"/>
              <a:t> лампу. </a:t>
            </a:r>
            <a:r>
              <a:rPr lang="ru-RU" dirty="0" err="1" smtClean="0"/>
              <a:t>Обвуглену</a:t>
            </a:r>
            <a:r>
              <a:rPr lang="ru-RU" dirty="0" smtClean="0"/>
              <a:t> </a:t>
            </a:r>
            <a:r>
              <a:rPr lang="ru-RU" dirty="0" err="1" smtClean="0"/>
              <a:t>бамбукову</a:t>
            </a:r>
            <a:r>
              <a:rPr lang="ru-RU" dirty="0" smtClean="0"/>
              <a:t> нитку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помістив</a:t>
            </a:r>
            <a:r>
              <a:rPr lang="ru-RU" dirty="0" smtClean="0"/>
              <a:t> у посудину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відсутнім</a:t>
            </a:r>
            <a:r>
              <a:rPr lang="ru-RU" dirty="0" smtClean="0"/>
              <a:t> </a:t>
            </a:r>
            <a:r>
              <a:rPr lang="ru-RU" dirty="0" err="1" smtClean="0"/>
              <a:t>повітрям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в рази </a:t>
            </a:r>
            <a:r>
              <a:rPr lang="ru-RU" dirty="0" err="1" smtClean="0"/>
              <a:t>збільшило</a:t>
            </a:r>
            <a:r>
              <a:rPr lang="ru-RU" dirty="0" smtClean="0"/>
              <a:t> час </a:t>
            </a:r>
            <a:r>
              <a:rPr lang="ru-RU" dirty="0" err="1" smtClean="0"/>
              <a:t>світіння</a:t>
            </a:r>
            <a:r>
              <a:rPr lang="ru-RU" dirty="0" smtClean="0"/>
              <a:t>. Але </a:t>
            </a:r>
            <a:r>
              <a:rPr lang="ru-RU" dirty="0" err="1" smtClean="0"/>
              <a:t>вугільний</a:t>
            </a:r>
            <a:r>
              <a:rPr lang="ru-RU" dirty="0" smtClean="0"/>
              <a:t> </a:t>
            </a:r>
            <a:r>
              <a:rPr lang="ru-RU" dirty="0" err="1" smtClean="0"/>
              <a:t>провідник</a:t>
            </a:r>
            <a:r>
              <a:rPr lang="ru-RU" dirty="0" smtClean="0"/>
              <a:t> не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ідеальним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б </a:t>
            </a:r>
            <a:r>
              <a:rPr lang="ru-RU" dirty="0" err="1" smtClean="0"/>
              <a:t>використати</a:t>
            </a:r>
            <a:r>
              <a:rPr lang="ru-RU" dirty="0" smtClean="0"/>
              <a:t> в </a:t>
            </a:r>
            <a:r>
              <a:rPr lang="uk-UA" dirty="0" smtClean="0"/>
              <a:t> настільних лампах.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А </a:t>
            </a:r>
            <a:r>
              <a:rPr lang="ru-RU" dirty="0" err="1" smtClean="0"/>
              <a:t>Лодигін</a:t>
            </a:r>
            <a:r>
              <a:rPr lang="ru-RU" dirty="0" smtClean="0"/>
              <a:t>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волосків</a:t>
            </a:r>
            <a:r>
              <a:rPr lang="ru-RU" dirty="0" smtClean="0"/>
              <a:t> </a:t>
            </a:r>
            <a:r>
              <a:rPr lang="ru-RU" dirty="0" err="1" smtClean="0"/>
              <a:t>розжарення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використовував</a:t>
            </a:r>
            <a:r>
              <a:rPr lang="ru-RU" dirty="0" smtClean="0"/>
              <a:t> </a:t>
            </a:r>
            <a:r>
              <a:rPr lang="ru-RU" dirty="0" err="1" smtClean="0"/>
              <a:t>вольфрамові</a:t>
            </a:r>
            <a:r>
              <a:rPr lang="ru-RU" dirty="0" smtClean="0"/>
              <a:t> нитки,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теж</a:t>
            </a:r>
            <a:r>
              <a:rPr lang="ru-RU" dirty="0" smtClean="0"/>
              <a:t> починав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досвідів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вугільним</a:t>
            </a:r>
            <a:r>
              <a:rPr lang="ru-RU" dirty="0" smtClean="0"/>
              <a:t> </a:t>
            </a:r>
            <a:r>
              <a:rPr lang="ru-RU" dirty="0" err="1" smtClean="0"/>
              <a:t>стрижнем</a:t>
            </a:r>
            <a:r>
              <a:rPr lang="ru-RU" dirty="0" smtClean="0"/>
              <a:t>. </a:t>
            </a:r>
            <a:r>
              <a:rPr lang="ru-RU" dirty="0" err="1" smtClean="0"/>
              <a:t>Вольфрамова</a:t>
            </a:r>
            <a:r>
              <a:rPr lang="ru-RU" dirty="0" smtClean="0"/>
              <a:t> нитка за </a:t>
            </a:r>
            <a:r>
              <a:rPr lang="ru-RU" dirty="0" err="1" smtClean="0"/>
              <a:t>відсутності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 </a:t>
            </a:r>
            <a:r>
              <a:rPr lang="ru-RU" dirty="0" err="1" smtClean="0"/>
              <a:t>різко</a:t>
            </a:r>
            <a:r>
              <a:rPr lang="ru-RU" dirty="0" smtClean="0"/>
              <a:t> </a:t>
            </a:r>
            <a:r>
              <a:rPr lang="ru-RU" dirty="0" err="1" smtClean="0"/>
              <a:t>збільшила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</a:t>
            </a:r>
            <a:r>
              <a:rPr lang="ru-RU" dirty="0" err="1" smtClean="0"/>
              <a:t>лампочок</a:t>
            </a:r>
            <a:r>
              <a:rPr lang="ru-RU" dirty="0" smtClean="0"/>
              <a:t>. А </a:t>
            </a:r>
            <a:r>
              <a:rPr lang="ru-RU" dirty="0" err="1" smtClean="0"/>
              <a:t>незабаром</a:t>
            </a:r>
            <a:r>
              <a:rPr lang="ru-RU" dirty="0" smtClean="0"/>
              <a:t> </a:t>
            </a:r>
            <a:r>
              <a:rPr lang="ru-RU" dirty="0" err="1" smtClean="0"/>
              <a:t>винахідник</a:t>
            </a:r>
            <a:r>
              <a:rPr lang="ru-RU" dirty="0" smtClean="0"/>
              <a:t> </a:t>
            </a:r>
            <a:r>
              <a:rPr lang="ru-RU" dirty="0" err="1" smtClean="0"/>
              <a:t>запропонував</a:t>
            </a:r>
            <a:r>
              <a:rPr lang="ru-RU" dirty="0" smtClean="0"/>
              <a:t> </a:t>
            </a:r>
            <a:r>
              <a:rPr lang="ru-RU" dirty="0" err="1" smtClean="0"/>
              <a:t>заповнювати</a:t>
            </a:r>
            <a:r>
              <a:rPr lang="ru-RU" dirty="0" smtClean="0"/>
              <a:t> </a:t>
            </a:r>
            <a:r>
              <a:rPr lang="ru-RU" dirty="0" err="1" smtClean="0"/>
              <a:t>балон</a:t>
            </a:r>
            <a:r>
              <a:rPr lang="ru-RU" dirty="0" smtClean="0"/>
              <a:t> </a:t>
            </a:r>
            <a:r>
              <a:rPr lang="ru-RU" dirty="0" err="1" smtClean="0"/>
              <a:t>інертним</a:t>
            </a:r>
            <a:r>
              <a:rPr lang="ru-RU" dirty="0" smtClean="0"/>
              <a:t> газом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продовжило</a:t>
            </a:r>
            <a:r>
              <a:rPr lang="ru-RU" dirty="0" smtClean="0"/>
              <a:t> лампам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    За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винахід</a:t>
            </a:r>
            <a:r>
              <a:rPr lang="ru-RU" dirty="0" smtClean="0"/>
              <a:t> </a:t>
            </a:r>
            <a:r>
              <a:rPr lang="ru-RU" dirty="0" err="1" smtClean="0"/>
              <a:t>Лодигін</a:t>
            </a:r>
            <a:r>
              <a:rPr lang="ru-RU" dirty="0" smtClean="0"/>
              <a:t> одержав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Петербурзької</a:t>
            </a:r>
            <a:r>
              <a:rPr lang="ru-RU" dirty="0" smtClean="0"/>
              <a:t> </a:t>
            </a:r>
            <a:r>
              <a:rPr lang="ru-RU" dirty="0" err="1" smtClean="0"/>
              <a:t>академії</a:t>
            </a:r>
            <a:r>
              <a:rPr lang="ru-RU" dirty="0" smtClean="0"/>
              <a:t> наук </a:t>
            </a:r>
            <a:r>
              <a:rPr lang="ru-RU" dirty="0" err="1" smtClean="0"/>
              <a:t>почесну</a:t>
            </a:r>
            <a:r>
              <a:rPr lang="ru-RU" dirty="0" smtClean="0"/>
              <a:t> </a:t>
            </a:r>
            <a:r>
              <a:rPr lang="ru-RU" dirty="0" err="1" smtClean="0"/>
              <a:t>Ломоносівську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r>
              <a:rPr lang="ru-RU" dirty="0" smtClean="0"/>
              <a:t>. </a:t>
            </a:r>
            <a:r>
              <a:rPr lang="ru-RU" dirty="0" err="1" smtClean="0"/>
              <a:t>Незабаром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запатентував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винахід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Росії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: </a:t>
            </a:r>
            <a:r>
              <a:rPr lang="ru-RU" dirty="0" err="1" smtClean="0"/>
              <a:t>Австро-Угорщині</a:t>
            </a:r>
            <a:r>
              <a:rPr lang="ru-RU" dirty="0" smtClean="0"/>
              <a:t>, </a:t>
            </a:r>
            <a:r>
              <a:rPr lang="ru-RU" dirty="0" err="1" smtClean="0"/>
              <a:t>Іспанії</a:t>
            </a:r>
            <a:r>
              <a:rPr lang="ru-RU" dirty="0" smtClean="0"/>
              <a:t>, </a:t>
            </a:r>
            <a:r>
              <a:rPr lang="ru-RU" dirty="0" err="1" smtClean="0"/>
              <a:t>Португалії</a:t>
            </a:r>
            <a:r>
              <a:rPr lang="ru-RU" dirty="0" smtClean="0"/>
              <a:t>, </a:t>
            </a:r>
            <a:r>
              <a:rPr lang="ru-RU" dirty="0" err="1" smtClean="0"/>
              <a:t>Італії</a:t>
            </a:r>
            <a:r>
              <a:rPr lang="ru-RU" dirty="0" smtClean="0"/>
              <a:t>, </a:t>
            </a:r>
            <a:r>
              <a:rPr lang="ru-RU" dirty="0" err="1" smtClean="0"/>
              <a:t>Бельгії</a:t>
            </a:r>
            <a:r>
              <a:rPr lang="ru-RU" dirty="0" smtClean="0"/>
              <a:t>, </a:t>
            </a:r>
            <a:r>
              <a:rPr lang="ru-RU" dirty="0" err="1" smtClean="0"/>
              <a:t>Франції</a:t>
            </a:r>
            <a:r>
              <a:rPr lang="ru-RU" dirty="0" smtClean="0"/>
              <a:t>, </a:t>
            </a:r>
            <a:r>
              <a:rPr lang="ru-RU" dirty="0" err="1" smtClean="0"/>
              <a:t>Великобританії</a:t>
            </a:r>
            <a:r>
              <a:rPr lang="ru-RU" dirty="0" smtClean="0"/>
              <a:t>, </a:t>
            </a:r>
            <a:r>
              <a:rPr lang="ru-RU" dirty="0" err="1" smtClean="0"/>
              <a:t>Швеції</a:t>
            </a:r>
            <a:r>
              <a:rPr lang="ru-RU" dirty="0" smtClean="0"/>
              <a:t>, </a:t>
            </a:r>
            <a:r>
              <a:rPr lang="ru-RU" dirty="0" err="1" smtClean="0"/>
              <a:t>Саксонії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5" name="Содержимое 4" descr="kto-izobryol-pervuyu-elektricheskuyu-lampochku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428992" y="4000504"/>
            <a:ext cx="3174207" cy="238065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214290"/>
            <a:ext cx="8929718" cy="3357587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     </a:t>
            </a:r>
            <a:r>
              <a:rPr lang="ru-RU" b="1" dirty="0" err="1" smtClean="0"/>
              <a:t>Зрозумівши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виробництво</a:t>
            </a:r>
            <a:r>
              <a:rPr lang="ru-RU" b="1" dirty="0" smtClean="0"/>
              <a:t> ламп </a:t>
            </a:r>
            <a:r>
              <a:rPr lang="ru-RU" b="1" dirty="0" err="1" smtClean="0"/>
              <a:t>обіцяє</a:t>
            </a:r>
            <a:r>
              <a:rPr lang="ru-RU" b="1" dirty="0" smtClean="0"/>
              <a:t> </a:t>
            </a:r>
            <a:r>
              <a:rPr lang="ru-RU" b="1" dirty="0" err="1" smtClean="0"/>
              <a:t>велику</a:t>
            </a:r>
            <a:r>
              <a:rPr lang="ru-RU" b="1" dirty="0" smtClean="0"/>
              <a:t> </a:t>
            </a:r>
            <a:r>
              <a:rPr lang="ru-RU" b="1" dirty="0" err="1" smtClean="0"/>
              <a:t>вигоду</a:t>
            </a:r>
            <a:r>
              <a:rPr lang="ru-RU" b="1" dirty="0" smtClean="0"/>
              <a:t>, </a:t>
            </a:r>
            <a:r>
              <a:rPr lang="ru-RU" b="1" dirty="0" err="1" smtClean="0"/>
              <a:t>Олександр</a:t>
            </a:r>
            <a:r>
              <a:rPr lang="ru-RU" b="1" dirty="0" smtClean="0"/>
              <a:t> </a:t>
            </a:r>
            <a:r>
              <a:rPr lang="ru-RU" b="1" dirty="0" err="1" smtClean="0"/>
              <a:t>Миколайович</a:t>
            </a:r>
            <a:r>
              <a:rPr lang="ru-RU" b="1" dirty="0" smtClean="0"/>
              <a:t> </a:t>
            </a:r>
            <a:r>
              <a:rPr lang="ru-RU" b="1" dirty="0" err="1" smtClean="0"/>
              <a:t>засновує</a:t>
            </a:r>
            <a:r>
              <a:rPr lang="ru-RU" b="1" dirty="0" smtClean="0"/>
              <a:t> </a:t>
            </a:r>
            <a:r>
              <a:rPr lang="ru-RU" b="1" dirty="0" err="1" smtClean="0"/>
              <a:t>компанію</a:t>
            </a:r>
            <a:r>
              <a:rPr lang="ru-RU" b="1" dirty="0" smtClean="0"/>
              <a:t> «</a:t>
            </a:r>
            <a:r>
              <a:rPr lang="ru-RU" b="1" dirty="0" err="1" smtClean="0"/>
              <a:t>Російське</a:t>
            </a:r>
            <a:r>
              <a:rPr lang="ru-RU" b="1" dirty="0" smtClean="0"/>
              <a:t> </a:t>
            </a:r>
            <a:r>
              <a:rPr lang="ru-RU" b="1" dirty="0" err="1" smtClean="0"/>
              <a:t>товариство</a:t>
            </a:r>
            <a:r>
              <a:rPr lang="ru-RU" b="1" dirty="0" smtClean="0"/>
              <a:t> </a:t>
            </a:r>
            <a:r>
              <a:rPr lang="ru-RU" b="1" dirty="0" err="1" smtClean="0"/>
              <a:t>електричного</a:t>
            </a:r>
            <a:r>
              <a:rPr lang="ru-RU" b="1" dirty="0" smtClean="0"/>
              <a:t> </a:t>
            </a:r>
            <a:r>
              <a:rPr lang="ru-RU" b="1" dirty="0" err="1" smtClean="0"/>
              <a:t>освітлення</a:t>
            </a:r>
            <a:r>
              <a:rPr lang="ru-RU" b="1" dirty="0" smtClean="0"/>
              <a:t> </a:t>
            </a:r>
            <a:r>
              <a:rPr lang="ru-RU" b="1" dirty="0" err="1" smtClean="0"/>
              <a:t>Лодигін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К°» </a:t>
            </a:r>
            <a:r>
              <a:rPr lang="ru-RU" b="1" dirty="0" err="1" smtClean="0"/>
              <a:t>і</a:t>
            </a:r>
            <a:r>
              <a:rPr lang="ru-RU" b="1" dirty="0" smtClean="0"/>
              <a:t> в 1906 </a:t>
            </a:r>
            <a:r>
              <a:rPr lang="ru-RU" b="1" dirty="0" err="1" smtClean="0"/>
              <a:t>році</a:t>
            </a:r>
            <a:r>
              <a:rPr lang="ru-RU" b="1" dirty="0" smtClean="0"/>
              <a:t> </a:t>
            </a:r>
            <a:r>
              <a:rPr lang="ru-RU" b="1" dirty="0" err="1" smtClean="0"/>
              <a:t>продає</a:t>
            </a:r>
            <a:r>
              <a:rPr lang="ru-RU" b="1" dirty="0" smtClean="0"/>
              <a:t> патент на </a:t>
            </a:r>
            <a:r>
              <a:rPr lang="ru-RU" b="1" dirty="0" err="1" smtClean="0"/>
              <a:t>вольфрамову</a:t>
            </a:r>
            <a:r>
              <a:rPr lang="ru-RU" b="1" dirty="0" smtClean="0"/>
              <a:t> нитку </a:t>
            </a:r>
            <a:r>
              <a:rPr lang="ru-RU" b="1" dirty="0" err="1" smtClean="0"/>
              <a:t>американської</a:t>
            </a:r>
            <a:r>
              <a:rPr lang="ru-RU" b="1" dirty="0" smtClean="0"/>
              <a:t> </a:t>
            </a:r>
            <a:r>
              <a:rPr lang="ru-RU" b="1" dirty="0" err="1" smtClean="0"/>
              <a:t>компанії</a:t>
            </a:r>
            <a:r>
              <a:rPr lang="ru-RU" b="1" dirty="0" smtClean="0"/>
              <a:t> </a:t>
            </a:r>
            <a:r>
              <a:rPr lang="en-GB" b="1" dirty="0" smtClean="0"/>
              <a:t>General Electric. </a:t>
            </a:r>
            <a:r>
              <a:rPr lang="ru-RU" b="1" dirty="0" err="1" smtClean="0"/>
              <a:t>Однак</a:t>
            </a:r>
            <a:r>
              <a:rPr lang="ru-RU" b="1" dirty="0" smtClean="0"/>
              <a:t> вольфрам у </a:t>
            </a:r>
            <a:r>
              <a:rPr lang="ru-RU" b="1" dirty="0" err="1" smtClean="0"/>
              <a:t>ті</a:t>
            </a:r>
            <a:r>
              <a:rPr lang="ru-RU" b="1" dirty="0" smtClean="0"/>
              <a:t> </a:t>
            </a:r>
            <a:r>
              <a:rPr lang="ru-RU" b="1" dirty="0" err="1" smtClean="0"/>
              <a:t>часи</a:t>
            </a:r>
            <a:r>
              <a:rPr lang="ru-RU" b="1" dirty="0" smtClean="0"/>
              <a:t> </a:t>
            </a:r>
            <a:r>
              <a:rPr lang="ru-RU" b="1" dirty="0" err="1" smtClean="0"/>
              <a:t>коштував</a:t>
            </a:r>
            <a:r>
              <a:rPr lang="ru-RU" b="1" dirty="0" smtClean="0"/>
              <a:t> дорого,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цей</a:t>
            </a:r>
            <a:r>
              <a:rPr lang="ru-RU" b="1" dirty="0" smtClean="0"/>
              <a:t> патент </a:t>
            </a:r>
            <a:r>
              <a:rPr lang="ru-RU" b="1" dirty="0" err="1" smtClean="0"/>
              <a:t>знайшов</a:t>
            </a:r>
            <a:r>
              <a:rPr lang="ru-RU" b="1" dirty="0" smtClean="0"/>
              <a:t> </a:t>
            </a:r>
            <a:r>
              <a:rPr lang="ru-RU" b="1" dirty="0" err="1" smtClean="0"/>
              <a:t>досить</a:t>
            </a:r>
            <a:r>
              <a:rPr lang="ru-RU" b="1" dirty="0" smtClean="0"/>
              <a:t> </a:t>
            </a:r>
            <a:r>
              <a:rPr lang="ru-RU" b="1" dirty="0" err="1" smtClean="0"/>
              <a:t>обмежене</a:t>
            </a:r>
            <a:r>
              <a:rPr lang="ru-RU" b="1" dirty="0" smtClean="0"/>
              <a:t> </a:t>
            </a:r>
            <a:r>
              <a:rPr lang="ru-RU" b="1" dirty="0" err="1" smtClean="0"/>
              <a:t>застосування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b="1" dirty="0" smtClean="0"/>
              <a:t>       </a:t>
            </a:r>
            <a:r>
              <a:rPr lang="ru-RU" b="1" dirty="0" err="1" smtClean="0"/>
              <a:t>Черговий</a:t>
            </a:r>
            <a:r>
              <a:rPr lang="ru-RU" b="1" dirty="0" smtClean="0"/>
              <a:t> </a:t>
            </a:r>
            <a:r>
              <a:rPr lang="ru-RU" b="1" dirty="0" err="1" smtClean="0"/>
              <a:t>прорив</a:t>
            </a:r>
            <a:r>
              <a:rPr lang="ru-RU" b="1" dirty="0" smtClean="0"/>
              <a:t> наступив в 1910 </a:t>
            </a:r>
            <a:r>
              <a:rPr lang="ru-RU" b="1" dirty="0" err="1" smtClean="0"/>
              <a:t>році</a:t>
            </a:r>
            <a:r>
              <a:rPr lang="ru-RU" b="1" dirty="0" smtClean="0"/>
              <a:t>, коли </a:t>
            </a:r>
            <a:r>
              <a:rPr lang="ru-RU" b="1" dirty="0" err="1" smtClean="0"/>
              <a:t>Вільям</a:t>
            </a:r>
            <a:r>
              <a:rPr lang="ru-RU" b="1" dirty="0" smtClean="0"/>
              <a:t> </a:t>
            </a:r>
            <a:r>
              <a:rPr lang="ru-RU" b="1" dirty="0" err="1" smtClean="0"/>
              <a:t>Девід</a:t>
            </a:r>
            <a:r>
              <a:rPr lang="ru-RU" b="1" dirty="0" smtClean="0"/>
              <a:t> </a:t>
            </a:r>
            <a:r>
              <a:rPr lang="ru-RU" b="1" dirty="0" err="1" smtClean="0"/>
              <a:t>Кулідж</a:t>
            </a:r>
            <a:r>
              <a:rPr lang="ru-RU" b="1" dirty="0" smtClean="0"/>
              <a:t> </a:t>
            </a:r>
            <a:r>
              <a:rPr lang="ru-RU" b="1" dirty="0" err="1" smtClean="0"/>
              <a:t>винайшов</a:t>
            </a:r>
            <a:r>
              <a:rPr lang="ru-RU" b="1" dirty="0" smtClean="0"/>
              <a:t> </a:t>
            </a:r>
            <a:r>
              <a:rPr lang="ru-RU" b="1" dirty="0" err="1" smtClean="0"/>
              <a:t>дешевий</a:t>
            </a:r>
            <a:r>
              <a:rPr lang="ru-RU" b="1" dirty="0" smtClean="0"/>
              <a:t> метод </a:t>
            </a:r>
            <a:r>
              <a:rPr lang="ru-RU" b="1" dirty="0" err="1" smtClean="0"/>
              <a:t>виробництва</a:t>
            </a:r>
            <a:r>
              <a:rPr lang="ru-RU" b="1" dirty="0" smtClean="0"/>
              <a:t> </a:t>
            </a:r>
            <a:r>
              <a:rPr lang="ru-RU" b="1" dirty="0" err="1" smtClean="0"/>
              <a:t>вольфрамової</a:t>
            </a:r>
            <a:r>
              <a:rPr lang="ru-RU" b="1" dirty="0" smtClean="0"/>
              <a:t> нитки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цей</a:t>
            </a:r>
            <a:r>
              <a:rPr lang="ru-RU" b="1" dirty="0" smtClean="0"/>
              <a:t> метал легко </a:t>
            </a:r>
            <a:r>
              <a:rPr lang="ru-RU" b="1" dirty="0" err="1" smtClean="0"/>
              <a:t>витиснув</a:t>
            </a:r>
            <a:r>
              <a:rPr lang="ru-RU" b="1" dirty="0" smtClean="0"/>
              <a:t> </a:t>
            </a:r>
            <a:r>
              <a:rPr lang="ru-RU" b="1" dirty="0" err="1" smtClean="0"/>
              <a:t>всі</a:t>
            </a:r>
            <a:r>
              <a:rPr lang="ru-RU" b="1" dirty="0" smtClean="0"/>
              <a:t> </a:t>
            </a:r>
            <a:r>
              <a:rPr lang="ru-RU" b="1" dirty="0" err="1" smtClean="0"/>
              <a:t>інші</a:t>
            </a:r>
            <a:r>
              <a:rPr lang="ru-RU" b="1" dirty="0" smtClean="0"/>
              <a:t> </a:t>
            </a:r>
            <a:r>
              <a:rPr lang="ru-RU" b="1" dirty="0" err="1" smtClean="0"/>
              <a:t>види</a:t>
            </a:r>
            <a:r>
              <a:rPr lang="ru-RU" b="1" dirty="0" smtClean="0"/>
              <a:t> ниток </a:t>
            </a:r>
            <a:r>
              <a:rPr lang="ru-RU" b="1" dirty="0" err="1" smtClean="0"/>
              <a:t>накалювання</a:t>
            </a:r>
            <a:r>
              <a:rPr lang="ru-RU" b="1" dirty="0" smtClean="0"/>
              <a:t>. </a:t>
            </a:r>
            <a:r>
              <a:rPr lang="ru-RU" b="1" dirty="0" err="1" smtClean="0"/>
              <a:t>Лодигін</a:t>
            </a:r>
            <a:r>
              <a:rPr lang="ru-RU" b="1" dirty="0" smtClean="0"/>
              <a:t> </a:t>
            </a:r>
            <a:r>
              <a:rPr lang="ru-RU" b="1" dirty="0" err="1" smtClean="0"/>
              <a:t>побувавши</a:t>
            </a:r>
            <a:r>
              <a:rPr lang="ru-RU" b="1" dirty="0" smtClean="0"/>
              <a:t> на </a:t>
            </a:r>
            <a:r>
              <a:rPr lang="ru-RU" b="1" dirty="0" err="1" smtClean="0"/>
              <a:t>Заході</a:t>
            </a:r>
            <a:r>
              <a:rPr lang="ru-RU" b="1" dirty="0" smtClean="0"/>
              <a:t>, </a:t>
            </a:r>
            <a:r>
              <a:rPr lang="ru-RU" b="1" dirty="0" err="1" smtClean="0"/>
              <a:t>повернувся</a:t>
            </a:r>
            <a:r>
              <a:rPr lang="ru-RU" b="1" dirty="0" smtClean="0"/>
              <a:t> в </a:t>
            </a:r>
            <a:r>
              <a:rPr lang="ru-RU" b="1" dirty="0" err="1" smtClean="0"/>
              <a:t>Росію</a:t>
            </a:r>
            <a:r>
              <a:rPr lang="ru-RU" b="1" dirty="0" smtClean="0"/>
              <a:t>, почав </a:t>
            </a:r>
            <a:r>
              <a:rPr lang="ru-RU" b="1" dirty="0" err="1" smtClean="0"/>
              <a:t>викладати</a:t>
            </a:r>
            <a:r>
              <a:rPr lang="ru-RU" b="1" dirty="0" smtClean="0"/>
              <a:t> в </a:t>
            </a:r>
            <a:r>
              <a:rPr lang="ru-RU" b="1" dirty="0" err="1" smtClean="0"/>
              <a:t>Електротехнічному</a:t>
            </a:r>
            <a:r>
              <a:rPr lang="ru-RU" b="1" dirty="0" smtClean="0"/>
              <a:t> </a:t>
            </a:r>
            <a:r>
              <a:rPr lang="ru-RU" b="1" dirty="0" err="1" smtClean="0"/>
              <a:t>інституті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працювати</a:t>
            </a:r>
            <a:r>
              <a:rPr lang="ru-RU" b="1" dirty="0" smtClean="0"/>
              <a:t> </a:t>
            </a:r>
            <a:r>
              <a:rPr lang="ru-RU" b="1" dirty="0" err="1" smtClean="0"/>
              <a:t>в</a:t>
            </a:r>
            <a:r>
              <a:rPr lang="ru-RU" b="1" dirty="0" smtClean="0"/>
              <a:t> </a:t>
            </a:r>
            <a:r>
              <a:rPr lang="ru-RU" b="1" dirty="0" err="1" smtClean="0"/>
              <a:t>будівельному</a:t>
            </a:r>
            <a:r>
              <a:rPr lang="ru-RU" b="1" dirty="0" smtClean="0"/>
              <a:t> </a:t>
            </a:r>
            <a:r>
              <a:rPr lang="ru-RU" b="1" dirty="0" err="1" smtClean="0"/>
              <a:t>управлінні</a:t>
            </a:r>
            <a:r>
              <a:rPr lang="ru-RU" b="1" dirty="0" smtClean="0"/>
              <a:t> </a:t>
            </a:r>
            <a:r>
              <a:rPr lang="ru-RU" b="1" dirty="0" err="1" smtClean="0"/>
              <a:t>Петербурзької</a:t>
            </a:r>
            <a:r>
              <a:rPr lang="ru-RU" b="1" dirty="0" smtClean="0"/>
              <a:t> </a:t>
            </a:r>
            <a:r>
              <a:rPr lang="ru-RU" b="1" dirty="0" err="1" smtClean="0"/>
              <a:t>залізниці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b="1" dirty="0" smtClean="0"/>
              <a:t>       </a:t>
            </a:r>
            <a:r>
              <a:rPr lang="ru-RU" b="1" dirty="0" err="1" smtClean="0"/>
              <a:t>Він</a:t>
            </a:r>
            <a:r>
              <a:rPr lang="ru-RU" b="1" dirty="0" smtClean="0"/>
              <a:t> задумав </a:t>
            </a:r>
            <a:r>
              <a:rPr lang="ru-RU" b="1" dirty="0" err="1" smtClean="0"/>
              <a:t>безпрецедентний</a:t>
            </a:r>
            <a:r>
              <a:rPr lang="ru-RU" b="1" dirty="0" smtClean="0"/>
              <a:t> у </a:t>
            </a:r>
            <a:r>
              <a:rPr lang="ru-RU" b="1" dirty="0" err="1" smtClean="0"/>
              <a:t>Росії</a:t>
            </a:r>
            <a:r>
              <a:rPr lang="ru-RU" b="1" dirty="0" smtClean="0"/>
              <a:t> проект </a:t>
            </a:r>
            <a:r>
              <a:rPr lang="ru-RU" b="1" dirty="0" err="1" smtClean="0"/>
              <a:t>електрифікації</a:t>
            </a:r>
            <a:r>
              <a:rPr lang="ru-RU" b="1" dirty="0" smtClean="0"/>
              <a:t> </a:t>
            </a:r>
            <a:r>
              <a:rPr lang="ru-RU" b="1" dirty="0" err="1" smtClean="0"/>
              <a:t>країни</a:t>
            </a:r>
            <a:r>
              <a:rPr lang="ru-RU" b="1" dirty="0" smtClean="0"/>
              <a:t>. Перша </a:t>
            </a:r>
            <a:r>
              <a:rPr lang="ru-RU" b="1" dirty="0" err="1" smtClean="0"/>
              <a:t>світова</a:t>
            </a:r>
            <a:r>
              <a:rPr lang="ru-RU" b="1" dirty="0" smtClean="0"/>
              <a:t> </a:t>
            </a:r>
            <a:r>
              <a:rPr lang="ru-RU" b="1" dirty="0" err="1" smtClean="0"/>
              <a:t>війна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революція</a:t>
            </a:r>
            <a:r>
              <a:rPr lang="ru-RU" b="1" dirty="0" smtClean="0"/>
              <a:t> 1917 року поставили </a:t>
            </a:r>
            <a:r>
              <a:rPr lang="ru-RU" b="1" dirty="0" err="1" smtClean="0"/>
              <a:t>хрест</a:t>
            </a:r>
            <a:r>
              <a:rPr lang="ru-RU" b="1" dirty="0" smtClean="0"/>
              <a:t> на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починаннях</a:t>
            </a:r>
            <a:r>
              <a:rPr lang="ru-RU" b="1" dirty="0" smtClean="0"/>
              <a:t>. </a:t>
            </a:r>
            <a:r>
              <a:rPr lang="ru-RU" b="1" dirty="0" err="1" smtClean="0"/>
              <a:t>Лодигін</a:t>
            </a:r>
            <a:r>
              <a:rPr lang="ru-RU" b="1" dirty="0" smtClean="0"/>
              <a:t> </a:t>
            </a:r>
            <a:r>
              <a:rPr lang="ru-RU" b="1" dirty="0" err="1" smtClean="0"/>
              <a:t>емігрує</a:t>
            </a:r>
            <a:r>
              <a:rPr lang="ru-RU" b="1" dirty="0" smtClean="0"/>
              <a:t> в США. У </a:t>
            </a:r>
            <a:r>
              <a:rPr lang="ru-RU" b="1" dirty="0" err="1" smtClean="0"/>
              <a:t>березні</a:t>
            </a:r>
            <a:r>
              <a:rPr lang="ru-RU" b="1" dirty="0" smtClean="0"/>
              <a:t> 1923 року </a:t>
            </a:r>
            <a:r>
              <a:rPr lang="ru-RU" b="1" dirty="0" err="1" smtClean="0"/>
              <a:t>він</a:t>
            </a:r>
            <a:r>
              <a:rPr lang="ru-RU" b="1" dirty="0" smtClean="0"/>
              <a:t> помер у Нью-Йорку.</a:t>
            </a:r>
          </a:p>
          <a:p>
            <a:endParaRPr lang="ru-RU" dirty="0"/>
          </a:p>
        </p:txBody>
      </p:sp>
      <p:pic>
        <p:nvPicPr>
          <p:cNvPr id="5" name="Содержимое 4" descr="3a25942b1f3678213b80c2259f1993e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214678" y="3714752"/>
            <a:ext cx="3286148" cy="296397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500043"/>
            <a:ext cx="3829048" cy="607223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       </a:t>
            </a:r>
            <a:r>
              <a:rPr lang="ru-RU" b="1" dirty="0" err="1" smtClean="0"/>
              <a:t>Однак</a:t>
            </a:r>
            <a:r>
              <a:rPr lang="ru-RU" b="1" dirty="0" smtClean="0"/>
              <a:t> в </a:t>
            </a:r>
            <a:r>
              <a:rPr lang="ru-RU" b="1" dirty="0" err="1" smtClean="0"/>
              <a:t>Едісона</a:t>
            </a:r>
            <a:r>
              <a:rPr lang="ru-RU" b="1" dirty="0" smtClean="0"/>
              <a:t> </a:t>
            </a:r>
            <a:r>
              <a:rPr lang="ru-RU" b="1" dirty="0" err="1" smtClean="0"/>
              <a:t>була</a:t>
            </a:r>
            <a:r>
              <a:rPr lang="ru-RU" b="1" dirty="0" smtClean="0"/>
              <a:t> </a:t>
            </a:r>
            <a:r>
              <a:rPr lang="ru-RU" b="1" dirty="0" err="1" smtClean="0"/>
              <a:t>приголомшливий</a:t>
            </a:r>
            <a:r>
              <a:rPr lang="ru-RU" b="1" dirty="0" smtClean="0"/>
              <a:t> талант </a:t>
            </a:r>
            <a:r>
              <a:rPr lang="ru-RU" b="1" dirty="0" err="1" smtClean="0"/>
              <a:t>застосовувати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комбінувати</a:t>
            </a:r>
            <a:r>
              <a:rPr lang="ru-RU" b="1" dirty="0" smtClean="0"/>
              <a:t> </a:t>
            </a:r>
            <a:r>
              <a:rPr lang="ru-RU" b="1" dirty="0" err="1" smtClean="0"/>
              <a:t>винаходи</a:t>
            </a:r>
            <a:r>
              <a:rPr lang="ru-RU" b="1" dirty="0" smtClean="0"/>
              <a:t>. </a:t>
            </a:r>
            <a:r>
              <a:rPr lang="ru-RU" b="1" dirty="0" err="1" smtClean="0"/>
              <a:t>Електричну</a:t>
            </a:r>
            <a:r>
              <a:rPr lang="ru-RU" b="1" dirty="0" smtClean="0"/>
              <a:t> лампочку </a:t>
            </a:r>
            <a:r>
              <a:rPr lang="ru-RU" b="1" dirty="0" err="1" smtClean="0"/>
              <a:t>спочатку</a:t>
            </a:r>
            <a:r>
              <a:rPr lang="ru-RU" b="1" dirty="0" smtClean="0"/>
              <a:t> </a:t>
            </a:r>
            <a:r>
              <a:rPr lang="ru-RU" b="1" dirty="0" err="1" smtClean="0"/>
              <a:t>зустріли</a:t>
            </a:r>
            <a:r>
              <a:rPr lang="ru-RU" b="1" dirty="0" smtClean="0"/>
              <a:t> не добре. На </a:t>
            </a:r>
            <a:r>
              <a:rPr lang="ru-RU" b="1" dirty="0" err="1" smtClean="0"/>
              <a:t>спеціально</a:t>
            </a:r>
            <a:r>
              <a:rPr lang="ru-RU" b="1" dirty="0" smtClean="0"/>
              <a:t> </a:t>
            </a:r>
            <a:r>
              <a:rPr lang="ru-RU" b="1" dirty="0" err="1" smtClean="0"/>
              <a:t>побудованому</a:t>
            </a:r>
            <a:r>
              <a:rPr lang="ru-RU" b="1" dirty="0" smtClean="0"/>
              <a:t> </a:t>
            </a:r>
            <a:r>
              <a:rPr lang="ru-RU" b="1" dirty="0" err="1" smtClean="0"/>
              <a:t>полігоні</a:t>
            </a:r>
            <a:r>
              <a:rPr lang="ru-RU" b="1" dirty="0" smtClean="0"/>
              <a:t>, у </a:t>
            </a:r>
            <a:r>
              <a:rPr lang="ru-RU" b="1" dirty="0" err="1" smtClean="0"/>
              <a:t>центрі</a:t>
            </a:r>
            <a:r>
              <a:rPr lang="ru-RU" b="1" dirty="0" smtClean="0"/>
              <a:t> </a:t>
            </a:r>
            <a:r>
              <a:rPr lang="ru-RU" b="1" dirty="0" err="1" smtClean="0"/>
              <a:t>якого</a:t>
            </a:r>
            <a:r>
              <a:rPr lang="ru-RU" b="1" dirty="0" smtClean="0"/>
              <a:t> </a:t>
            </a:r>
            <a:r>
              <a:rPr lang="ru-RU" b="1" dirty="0" err="1" smtClean="0"/>
              <a:t>розташовувалася</a:t>
            </a:r>
            <a:r>
              <a:rPr lang="ru-RU" b="1" dirty="0" smtClean="0"/>
              <a:t> </a:t>
            </a:r>
            <a:r>
              <a:rPr lang="ru-RU" b="1" dirty="0" err="1" smtClean="0"/>
              <a:t>лабораторія</a:t>
            </a:r>
            <a:r>
              <a:rPr lang="ru-RU" b="1" dirty="0" smtClean="0"/>
              <a:t> </a:t>
            </a:r>
            <a:r>
              <a:rPr lang="ru-RU" b="1" dirty="0" err="1" smtClean="0"/>
              <a:t>Едісона</a:t>
            </a:r>
            <a:r>
              <a:rPr lang="ru-RU" b="1" dirty="0" smtClean="0"/>
              <a:t>, </a:t>
            </a:r>
            <a:r>
              <a:rPr lang="ru-RU" b="1" dirty="0" err="1" smtClean="0"/>
              <a:t>він</a:t>
            </a:r>
            <a:r>
              <a:rPr lang="ru-RU" b="1" dirty="0" smtClean="0"/>
              <a:t> </a:t>
            </a:r>
            <a:r>
              <a:rPr lang="ru-RU" b="1" dirty="0" err="1" smtClean="0"/>
              <a:t>продемонстрував</a:t>
            </a:r>
            <a:r>
              <a:rPr lang="ru-RU" b="1" dirty="0" smtClean="0"/>
              <a:t> </a:t>
            </a:r>
            <a:r>
              <a:rPr lang="ru-RU" b="1" dirty="0" err="1" smtClean="0"/>
              <a:t>сотні</a:t>
            </a:r>
            <a:r>
              <a:rPr lang="ru-RU" b="1" dirty="0" smtClean="0"/>
              <a:t> </a:t>
            </a:r>
            <a:r>
              <a:rPr lang="ru-RU" b="1" dirty="0" err="1" smtClean="0"/>
              <a:t>палаючих</a:t>
            </a:r>
            <a:r>
              <a:rPr lang="ru-RU" b="1" dirty="0" smtClean="0"/>
              <a:t> </a:t>
            </a:r>
            <a:r>
              <a:rPr lang="ru-RU" b="1" dirty="0" err="1" smtClean="0"/>
              <a:t>електричних</a:t>
            </a:r>
            <a:r>
              <a:rPr lang="ru-RU" b="1" dirty="0" smtClean="0"/>
              <a:t> </a:t>
            </a:r>
            <a:r>
              <a:rPr lang="ru-RU" b="1" dirty="0" err="1" smtClean="0"/>
              <a:t>лампочок</a:t>
            </a:r>
            <a:r>
              <a:rPr lang="ru-RU" b="1" dirty="0" smtClean="0"/>
              <a:t>, </a:t>
            </a:r>
            <a:r>
              <a:rPr lang="ru-RU" b="1" dirty="0" err="1" smtClean="0"/>
              <a:t>енергія</a:t>
            </a:r>
            <a:r>
              <a:rPr lang="ru-RU" b="1" dirty="0" smtClean="0"/>
              <a:t> до </a:t>
            </a:r>
            <a:r>
              <a:rPr lang="ru-RU" b="1" dirty="0" err="1" smtClean="0"/>
              <a:t>яких</a:t>
            </a:r>
            <a:r>
              <a:rPr lang="ru-RU" b="1" dirty="0" smtClean="0"/>
              <a:t> </a:t>
            </a:r>
            <a:r>
              <a:rPr lang="ru-RU" b="1" dirty="0" err="1" smtClean="0"/>
              <a:t>підводилася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центральної</a:t>
            </a:r>
            <a:r>
              <a:rPr lang="ru-RU" b="1" dirty="0" smtClean="0"/>
              <a:t> </a:t>
            </a:r>
            <a:r>
              <a:rPr lang="ru-RU" b="1" dirty="0" err="1" smtClean="0"/>
              <a:t>динамо-машини</a:t>
            </a:r>
            <a:r>
              <a:rPr lang="ru-RU" b="1" dirty="0" smtClean="0"/>
              <a:t> по </a:t>
            </a:r>
            <a:r>
              <a:rPr lang="ru-RU" b="1" dirty="0" err="1" smtClean="0"/>
              <a:t>підземним</a:t>
            </a:r>
            <a:r>
              <a:rPr lang="ru-RU" b="1" dirty="0" smtClean="0"/>
              <a:t> проводам.</a:t>
            </a:r>
          </a:p>
          <a:p>
            <a:pPr>
              <a:buNone/>
            </a:pPr>
            <a:r>
              <a:rPr lang="ru-RU" b="1" dirty="0" smtClean="0"/>
              <a:t>       </a:t>
            </a:r>
            <a:r>
              <a:rPr lang="ru-RU" b="1" dirty="0" err="1" smtClean="0"/>
              <a:t>Після</a:t>
            </a:r>
            <a:r>
              <a:rPr lang="ru-RU" b="1" dirty="0" smtClean="0"/>
              <a:t> </a:t>
            </a:r>
            <a:r>
              <a:rPr lang="ru-RU" b="1" dirty="0" err="1" smtClean="0"/>
              <a:t>цього</a:t>
            </a:r>
            <a:r>
              <a:rPr lang="ru-RU" b="1" dirty="0" smtClean="0"/>
              <a:t> показу лампочка, створена </a:t>
            </a:r>
            <a:r>
              <a:rPr lang="ru-RU" b="1" dirty="0" err="1" smtClean="0"/>
              <a:t>генієм</a:t>
            </a:r>
            <a:r>
              <a:rPr lang="ru-RU" b="1" dirty="0" smtClean="0"/>
              <a:t> </a:t>
            </a:r>
            <a:r>
              <a:rPr lang="ru-RU" b="1" dirty="0" err="1" smtClean="0"/>
              <a:t>інженера</a:t>
            </a:r>
            <a:r>
              <a:rPr lang="ru-RU" b="1" dirty="0" smtClean="0"/>
              <a:t> </a:t>
            </a:r>
            <a:r>
              <a:rPr lang="ru-RU" b="1" dirty="0" err="1" smtClean="0"/>
              <a:t>Лодигіна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попередників</a:t>
            </a:r>
            <a:r>
              <a:rPr lang="ru-RU" b="1" dirty="0" smtClean="0"/>
              <a:t>, </a:t>
            </a:r>
            <a:r>
              <a:rPr lang="ru-RU" b="1" dirty="0" err="1" smtClean="0"/>
              <a:t>зрештою</a:t>
            </a:r>
            <a:r>
              <a:rPr lang="ru-RU" b="1" dirty="0" smtClean="0"/>
              <a:t> </a:t>
            </a:r>
            <a:r>
              <a:rPr lang="ru-RU" b="1" dirty="0" err="1" smtClean="0"/>
              <a:t>завоювала</a:t>
            </a:r>
            <a:r>
              <a:rPr lang="ru-RU" b="1" dirty="0" smtClean="0"/>
              <a:t> </a:t>
            </a:r>
            <a:r>
              <a:rPr lang="ru-RU" b="1" dirty="0" err="1" smtClean="0"/>
              <a:t>світ</a:t>
            </a:r>
            <a:r>
              <a:rPr lang="ru-RU" b="1" dirty="0" smtClean="0"/>
              <a:t>. З тих </a:t>
            </a:r>
            <a:r>
              <a:rPr lang="ru-RU" b="1" dirty="0" err="1" smtClean="0"/>
              <a:t>пір</a:t>
            </a:r>
            <a:r>
              <a:rPr lang="ru-RU" b="1" dirty="0" smtClean="0"/>
              <a:t> вона обросла </a:t>
            </a:r>
            <a:r>
              <a:rPr lang="ru-RU" b="1" dirty="0" err="1" smtClean="0"/>
              <a:t>безліччю</a:t>
            </a:r>
            <a:r>
              <a:rPr lang="ru-RU" b="1" dirty="0" smtClean="0"/>
              <a:t> легенд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забавних</a:t>
            </a:r>
            <a:r>
              <a:rPr lang="ru-RU" b="1" dirty="0" smtClean="0"/>
              <a:t> </a:t>
            </a:r>
            <a:r>
              <a:rPr lang="ru-RU" b="1" dirty="0" err="1" smtClean="0"/>
              <a:t>фактів</a:t>
            </a:r>
            <a:r>
              <a:rPr lang="ru-RU" b="1" dirty="0" smtClean="0"/>
              <a:t>. </a:t>
            </a:r>
            <a:r>
              <a:rPr lang="ru-RU" b="1" dirty="0" err="1" smtClean="0"/>
              <a:t>Наприклад</a:t>
            </a:r>
            <a:r>
              <a:rPr lang="ru-RU" b="1" dirty="0" smtClean="0"/>
              <a:t>, </a:t>
            </a:r>
            <a:r>
              <a:rPr lang="ru-RU" b="1" dirty="0" err="1" smtClean="0"/>
              <a:t>відповідно</a:t>
            </a:r>
            <a:r>
              <a:rPr lang="ru-RU" b="1" dirty="0" smtClean="0"/>
              <a:t> до статистики, </a:t>
            </a:r>
            <a:r>
              <a:rPr lang="ru-RU" b="1" dirty="0" err="1" smtClean="0"/>
              <a:t>електролампа</a:t>
            </a:r>
            <a:r>
              <a:rPr lang="ru-RU" b="1" dirty="0" smtClean="0"/>
              <a:t> укоротила сон </a:t>
            </a:r>
            <a:r>
              <a:rPr lang="ru-RU" b="1" dirty="0" err="1" smtClean="0"/>
              <a:t>людини</a:t>
            </a:r>
            <a:r>
              <a:rPr lang="ru-RU" b="1" dirty="0" smtClean="0"/>
              <a:t> на 2-3 </a:t>
            </a:r>
            <a:r>
              <a:rPr lang="ru-RU" b="1" dirty="0" err="1" smtClean="0"/>
              <a:t>години</a:t>
            </a:r>
            <a:r>
              <a:rPr lang="ru-RU" b="1" dirty="0" smtClean="0"/>
              <a:t>: до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винаходу</a:t>
            </a:r>
            <a:r>
              <a:rPr lang="ru-RU" b="1" dirty="0" smtClean="0"/>
              <a:t> люди спали по 10 годин на </a:t>
            </a:r>
            <a:r>
              <a:rPr lang="ru-RU" b="1" dirty="0" err="1" smtClean="0"/>
              <a:t>добу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  <p:pic>
        <p:nvPicPr>
          <p:cNvPr id="5" name="Содержимое 4" descr="Thomas-Edison0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14942" y="785794"/>
            <a:ext cx="3656732" cy="457203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900618" cy="607223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   У </a:t>
            </a:r>
            <a:r>
              <a:rPr lang="ru-RU" dirty="0" err="1" smtClean="0"/>
              <a:t>Радянському</a:t>
            </a:r>
            <a:r>
              <a:rPr lang="ru-RU" dirty="0" smtClean="0"/>
              <a:t> </a:t>
            </a:r>
            <a:r>
              <a:rPr lang="ru-RU" dirty="0" err="1" smtClean="0"/>
              <a:t>Союзі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плану </a:t>
            </a:r>
            <a:r>
              <a:rPr lang="ru-RU" dirty="0" err="1" smtClean="0"/>
              <a:t>електрифікації</a:t>
            </a:r>
            <a:r>
              <a:rPr lang="ru-RU" dirty="0" smtClean="0"/>
              <a:t> за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приладом</a:t>
            </a:r>
            <a:r>
              <a:rPr lang="ru-RU" dirty="0" smtClean="0"/>
              <a:t> </a:t>
            </a:r>
            <a:r>
              <a:rPr lang="ru-RU" dirty="0" err="1" smtClean="0"/>
              <a:t>закріпилася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"лампочка </a:t>
            </a:r>
            <a:r>
              <a:rPr lang="ru-RU" dirty="0" err="1" smtClean="0"/>
              <a:t>Ілліча</a:t>
            </a:r>
            <a:r>
              <a:rPr lang="ru-RU" dirty="0" smtClean="0"/>
              <a:t>".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заходить про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служіння</a:t>
            </a:r>
            <a:r>
              <a:rPr lang="ru-RU" dirty="0" smtClean="0"/>
              <a:t> ламп </a:t>
            </a:r>
            <a:r>
              <a:rPr lang="ru-RU" dirty="0" err="1" smtClean="0"/>
              <a:t>сучасного</a:t>
            </a:r>
            <a:r>
              <a:rPr lang="ru-RU" dirty="0" smtClean="0"/>
              <a:t> типу, </a:t>
            </a:r>
            <a:r>
              <a:rPr lang="ru-RU" dirty="0" err="1" smtClean="0"/>
              <a:t>звичайно</a:t>
            </a:r>
            <a:r>
              <a:rPr lang="ru-RU" dirty="0" smtClean="0"/>
              <a:t>, </a:t>
            </a:r>
            <a:r>
              <a:rPr lang="ru-RU" dirty="0" err="1" smtClean="0"/>
              <a:t>згадують</a:t>
            </a:r>
            <a:r>
              <a:rPr lang="ru-RU" dirty="0" smtClean="0"/>
              <a:t> «</a:t>
            </a:r>
            <a:r>
              <a:rPr lang="ru-RU" dirty="0" err="1" smtClean="0"/>
              <a:t>Столітню</a:t>
            </a:r>
            <a:r>
              <a:rPr lang="ru-RU" dirty="0" smtClean="0"/>
              <a:t> лампу» - вона </a:t>
            </a:r>
            <a:r>
              <a:rPr lang="ru-RU" dirty="0" err="1" smtClean="0"/>
              <a:t>горить</a:t>
            </a:r>
            <a:r>
              <a:rPr lang="ru-RU" dirty="0" smtClean="0"/>
              <a:t> у США, в одному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пожежних</a:t>
            </a:r>
            <a:r>
              <a:rPr lang="ru-RU" dirty="0" smtClean="0"/>
              <a:t> </a:t>
            </a:r>
            <a:r>
              <a:rPr lang="ru-RU" dirty="0" err="1" smtClean="0"/>
              <a:t>відділень</a:t>
            </a:r>
            <a:r>
              <a:rPr lang="ru-RU" dirty="0" smtClean="0"/>
              <a:t> </a:t>
            </a:r>
            <a:r>
              <a:rPr lang="ru-RU" dirty="0" err="1" smtClean="0"/>
              <a:t>каліфорнійського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dirty="0" err="1" smtClean="0"/>
              <a:t>Лівермор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1901 року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являють</a:t>
            </a:r>
            <a:r>
              <a:rPr lang="ru-RU" dirty="0" smtClean="0"/>
              <a:t> собою 4-ватний </a:t>
            </a:r>
            <a:r>
              <a:rPr lang="ru-RU" dirty="0" err="1" smtClean="0"/>
              <a:t>світильник</a:t>
            </a:r>
            <a:r>
              <a:rPr lang="ru-RU" dirty="0" smtClean="0"/>
              <a:t> </a:t>
            </a:r>
            <a:r>
              <a:rPr lang="ru-RU" dirty="0" err="1" smtClean="0"/>
              <a:t>ручної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 </a:t>
            </a:r>
            <a:r>
              <a:rPr lang="ru-RU" dirty="0" err="1" smtClean="0"/>
              <a:t>Незважаючи</a:t>
            </a:r>
            <a:r>
              <a:rPr lang="ru-RU" dirty="0" smtClean="0"/>
              <a:t> на </a:t>
            </a:r>
            <a:r>
              <a:rPr lang="ru-RU" dirty="0" err="1" smtClean="0"/>
              <a:t>вік</a:t>
            </a:r>
            <a:r>
              <a:rPr lang="ru-RU" dirty="0" smtClean="0"/>
              <a:t>,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ламп </a:t>
            </a:r>
            <a:r>
              <a:rPr lang="ru-RU" dirty="0" err="1" smtClean="0"/>
              <a:t>накалювання</a:t>
            </a:r>
            <a:r>
              <a:rPr lang="ru-RU" dirty="0" smtClean="0"/>
              <a:t> </a:t>
            </a:r>
            <a:r>
              <a:rPr lang="ru-RU" dirty="0" err="1" smtClean="0"/>
              <a:t>залишаються</a:t>
            </a:r>
            <a:r>
              <a:rPr lang="ru-RU" dirty="0" smtClean="0"/>
              <a:t> </a:t>
            </a:r>
            <a:r>
              <a:rPr lang="ru-RU" dirty="0" err="1" smtClean="0"/>
              <a:t>поки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в </a:t>
            </a:r>
            <a:r>
              <a:rPr lang="ru-RU" dirty="0" err="1" smtClean="0"/>
              <a:t>чому</a:t>
            </a:r>
            <a:r>
              <a:rPr lang="ru-RU" dirty="0" smtClean="0"/>
              <a:t> поза </a:t>
            </a:r>
            <a:r>
              <a:rPr lang="ru-RU" dirty="0" err="1" smtClean="0"/>
              <a:t>конкуренцією</a:t>
            </a:r>
            <a:r>
              <a:rPr lang="ru-RU" dirty="0" smtClean="0"/>
              <a:t>: "трубки" денного </a:t>
            </a:r>
            <a:r>
              <a:rPr lang="ru-RU" dirty="0" err="1" smtClean="0"/>
              <a:t>світла</a:t>
            </a:r>
            <a:r>
              <a:rPr lang="ru-RU" dirty="0" smtClean="0"/>
              <a:t> "</a:t>
            </a:r>
            <a:r>
              <a:rPr lang="ru-RU" dirty="0" err="1" smtClean="0"/>
              <a:t>холодніше</a:t>
            </a:r>
            <a:r>
              <a:rPr lang="ru-RU" dirty="0" smtClean="0"/>
              <a:t>" </a:t>
            </a:r>
            <a:r>
              <a:rPr lang="ru-RU" dirty="0" err="1" smtClean="0"/>
              <a:t>і</a:t>
            </a:r>
            <a:r>
              <a:rPr lang="ru-RU" dirty="0" smtClean="0"/>
              <a:t> до того ж </a:t>
            </a:r>
            <a:r>
              <a:rPr lang="ru-RU" dirty="0" err="1" smtClean="0"/>
              <a:t>відчутно</a:t>
            </a:r>
            <a:r>
              <a:rPr lang="ru-RU" dirty="0" smtClean="0"/>
              <a:t> </a:t>
            </a:r>
            <a:r>
              <a:rPr lang="ru-RU" dirty="0" err="1" smtClean="0"/>
              <a:t>мерехтять</a:t>
            </a:r>
            <a:r>
              <a:rPr lang="ru-RU" dirty="0" smtClean="0"/>
              <a:t>. А </a:t>
            </a:r>
            <a:r>
              <a:rPr lang="ru-RU" dirty="0" err="1" smtClean="0"/>
              <a:t>потужність</a:t>
            </a:r>
            <a:r>
              <a:rPr lang="ru-RU" dirty="0" smtClean="0"/>
              <a:t> ламп </a:t>
            </a:r>
            <a:r>
              <a:rPr lang="ru-RU" dirty="0" err="1" smtClean="0"/>
              <a:t>накалювання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як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тепла, </a:t>
            </a:r>
            <a:r>
              <a:rPr lang="ru-RU" dirty="0" err="1" smtClean="0"/>
              <a:t>наприклад</a:t>
            </a:r>
            <a:r>
              <a:rPr lang="ru-RU" dirty="0" smtClean="0"/>
              <a:t>, в </a:t>
            </a:r>
            <a:r>
              <a:rPr lang="ru-RU" dirty="0" err="1" smtClean="0"/>
              <a:t>інкубаторах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      До </a:t>
            </a:r>
            <a:r>
              <a:rPr lang="ru-RU" dirty="0" err="1" smtClean="0"/>
              <a:t>речі</a:t>
            </a:r>
            <a:r>
              <a:rPr lang="ru-RU" dirty="0" smtClean="0"/>
              <a:t>, не </a:t>
            </a:r>
            <a:r>
              <a:rPr lang="ru-RU" dirty="0" err="1" smtClean="0"/>
              <a:t>дуже</a:t>
            </a:r>
            <a:r>
              <a:rPr lang="ru-RU" dirty="0" smtClean="0"/>
              <a:t> давно в </a:t>
            </a:r>
            <a:r>
              <a:rPr lang="ru-RU" dirty="0" err="1" smtClean="0"/>
              <a:t>Росії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вирішено</a:t>
            </a:r>
            <a:r>
              <a:rPr lang="ru-RU" dirty="0" smtClean="0"/>
              <a:t> через два роки </a:t>
            </a:r>
            <a:r>
              <a:rPr lang="ru-RU" dirty="0" err="1" smtClean="0"/>
              <a:t>взагалі</a:t>
            </a:r>
            <a:r>
              <a:rPr lang="ru-RU" dirty="0" smtClean="0"/>
              <a:t> </a:t>
            </a:r>
            <a:r>
              <a:rPr lang="ru-RU" dirty="0" err="1" smtClean="0"/>
              <a:t>відмовитися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ламп </a:t>
            </a:r>
            <a:r>
              <a:rPr lang="ru-RU" dirty="0" err="1" smtClean="0"/>
              <a:t>накалювання</a:t>
            </a:r>
            <a:r>
              <a:rPr lang="ru-RU" dirty="0" smtClean="0"/>
              <a:t> </a:t>
            </a:r>
            <a:r>
              <a:rPr lang="ru-RU" dirty="0" err="1" smtClean="0"/>
              <a:t>потужністю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100 </a:t>
            </a:r>
            <a:r>
              <a:rPr lang="ru-RU" dirty="0" err="1" smtClean="0"/>
              <a:t>ватів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в </a:t>
            </a:r>
            <a:r>
              <a:rPr lang="ru-RU" dirty="0" err="1" smtClean="0"/>
              <a:t>будинках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квартирах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рідко</a:t>
            </a:r>
            <a:r>
              <a:rPr lang="ru-RU" dirty="0" smtClean="0"/>
              <a:t>. А </a:t>
            </a:r>
            <a:r>
              <a:rPr lang="ru-RU" dirty="0" err="1" smtClean="0"/>
              <a:t>виходить</a:t>
            </a:r>
            <a:r>
              <a:rPr lang="ru-RU" dirty="0" smtClean="0"/>
              <a:t>, </a:t>
            </a:r>
            <a:r>
              <a:rPr lang="ru-RU" dirty="0" err="1" smtClean="0"/>
              <a:t>винаходу</a:t>
            </a:r>
            <a:r>
              <a:rPr lang="ru-RU" dirty="0" smtClean="0"/>
              <a:t> </a:t>
            </a:r>
            <a:r>
              <a:rPr lang="ru-RU" dirty="0" err="1" smtClean="0"/>
              <a:t>Олександра</a:t>
            </a:r>
            <a:r>
              <a:rPr lang="ru-RU" dirty="0" smtClean="0"/>
              <a:t> </a:t>
            </a:r>
            <a:r>
              <a:rPr lang="ru-RU" dirty="0" err="1" smtClean="0"/>
              <a:t>Лодигіна</a:t>
            </a:r>
            <a:r>
              <a:rPr lang="ru-RU" dirty="0" smtClean="0"/>
              <a:t> </a:t>
            </a:r>
            <a:r>
              <a:rPr lang="ru-RU" dirty="0" err="1" smtClean="0"/>
              <a:t>жити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жити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5" name="Содержимое 4" descr="1446735681_ejxtvoah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357818" y="2071678"/>
            <a:ext cx="3551822" cy="2712655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Фізика (електричний струм(лампочки)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Фізика (електричний струм(лампочки))</Template>
  <TotalTime>50</TotalTime>
  <Words>406</Words>
  <Application>Microsoft Office PowerPoint</Application>
  <PresentationFormat>Экран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Фізика (електричний струм(лампочки))</vt:lpstr>
      <vt:lpstr>Історія створення електричної лампочки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створення електричної лампочки</dc:title>
  <dc:creator>Пользователь Windows</dc:creator>
  <cp:lastModifiedBy>Пользователь Windows</cp:lastModifiedBy>
  <cp:revision>6</cp:revision>
  <dcterms:created xsi:type="dcterms:W3CDTF">2016-12-20T15:28:27Z</dcterms:created>
  <dcterms:modified xsi:type="dcterms:W3CDTF">2016-12-20T16:23:19Z</dcterms:modified>
</cp:coreProperties>
</file>